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1" r:id="rId2"/>
    <p:sldId id="365" r:id="rId3"/>
    <p:sldId id="364" r:id="rId4"/>
    <p:sldId id="261" r:id="rId5"/>
    <p:sldId id="337" r:id="rId6"/>
    <p:sldId id="326" r:id="rId7"/>
    <p:sldId id="336" r:id="rId8"/>
    <p:sldId id="338" r:id="rId9"/>
    <p:sldId id="259" r:id="rId10"/>
    <p:sldId id="344" r:id="rId11"/>
    <p:sldId id="267" r:id="rId12"/>
    <p:sldId id="352" r:id="rId13"/>
    <p:sldId id="343" r:id="rId14"/>
    <p:sldId id="351" r:id="rId15"/>
    <p:sldId id="357" r:id="rId16"/>
    <p:sldId id="280" r:id="rId17"/>
    <p:sldId id="333" r:id="rId18"/>
    <p:sldId id="347" r:id="rId19"/>
    <p:sldId id="353" r:id="rId20"/>
    <p:sldId id="342" r:id="rId21"/>
    <p:sldId id="355" r:id="rId22"/>
    <p:sldId id="356" r:id="rId23"/>
    <p:sldId id="282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7310E-8C16-4B16-A87A-06D4499D5B86}" v="6" dt="2026-01-19T16:40:59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Miller" userId="d891e006432eee7e" providerId="LiveId" clId="{617B0190-0986-4232-8CB2-E1155224B228}"/>
    <pc:docChg chg="custSel addSld modSld sldOrd">
      <pc:chgData name="Dustin Miller" userId="d891e006432eee7e" providerId="LiveId" clId="{617B0190-0986-4232-8CB2-E1155224B228}" dt="2026-01-19T16:45:17.601" v="31"/>
      <pc:docMkLst>
        <pc:docMk/>
      </pc:docMkLst>
      <pc:sldChg chg="ord">
        <pc:chgData name="Dustin Miller" userId="d891e006432eee7e" providerId="LiveId" clId="{617B0190-0986-4232-8CB2-E1155224B228}" dt="2026-01-19T16:45:12.151" v="29"/>
        <pc:sldMkLst>
          <pc:docMk/>
          <pc:sldMk cId="3969004424" sldId="333"/>
        </pc:sldMkLst>
      </pc:sldChg>
      <pc:sldChg chg="ord">
        <pc:chgData name="Dustin Miller" userId="d891e006432eee7e" providerId="LiveId" clId="{617B0190-0986-4232-8CB2-E1155224B228}" dt="2026-01-19T16:45:17.601" v="31"/>
        <pc:sldMkLst>
          <pc:docMk/>
          <pc:sldMk cId="855213468" sldId="347"/>
        </pc:sldMkLst>
      </pc:sldChg>
      <pc:sldChg chg="addSp delSp modSp new mod ord">
        <pc:chgData name="Dustin Miller" userId="d891e006432eee7e" providerId="LiveId" clId="{617B0190-0986-4232-8CB2-E1155224B228}" dt="2026-01-19T16:40:59.721" v="27"/>
        <pc:sldMkLst>
          <pc:docMk/>
          <pc:sldMk cId="3953750862" sldId="365"/>
        </pc:sldMkLst>
        <pc:spChg chg="mod">
          <ac:chgData name="Dustin Miller" userId="d891e006432eee7e" providerId="LiveId" clId="{617B0190-0986-4232-8CB2-E1155224B228}" dt="2026-01-19T16:40:52.573" v="26" actId="113"/>
          <ac:spMkLst>
            <pc:docMk/>
            <pc:sldMk cId="3953750862" sldId="365"/>
            <ac:spMk id="2" creationId="{4C114918-C6CB-D29A-019D-049BE18DBFCF}"/>
          </ac:spMkLst>
        </pc:spChg>
        <pc:spChg chg="del">
          <ac:chgData name="Dustin Miller" userId="d891e006432eee7e" providerId="LiveId" clId="{617B0190-0986-4232-8CB2-E1155224B228}" dt="2026-01-19T16:40:37.611" v="8" actId="478"/>
          <ac:spMkLst>
            <pc:docMk/>
            <pc:sldMk cId="3953750862" sldId="365"/>
            <ac:spMk id="3" creationId="{EE40BA97-6151-5663-1FFB-2ED5AFF5BFFA}"/>
          </ac:spMkLst>
        </pc:spChg>
        <pc:picChg chg="add mod">
          <ac:chgData name="Dustin Miller" userId="d891e006432eee7e" providerId="LiveId" clId="{617B0190-0986-4232-8CB2-E1155224B228}" dt="2026-01-19T16:40:59.721" v="27"/>
          <ac:picMkLst>
            <pc:docMk/>
            <pc:sldMk cId="3953750862" sldId="365"/>
            <ac:picMk id="4" creationId="{506FD203-92ED-91B4-480F-9DDC465D2E08}"/>
          </ac:picMkLst>
        </pc:picChg>
        <pc:picChg chg="add mod">
          <ac:chgData name="Dustin Miller" userId="d891e006432eee7e" providerId="LiveId" clId="{617B0190-0986-4232-8CB2-E1155224B228}" dt="2026-01-19T16:40:33.739" v="7" actId="1076"/>
          <ac:picMkLst>
            <pc:docMk/>
            <pc:sldMk cId="3953750862" sldId="365"/>
            <ac:picMk id="1026" creationId="{19B60755-097F-7AD5-4EF0-77E6C2538A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BF041-CA86-409B-919A-2A22CF1139D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3E635-1DC2-4F3A-BA8F-0B0FF7EEC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5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3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79D2C-7648-0ADF-52A7-CE7B3B719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D9ED6-9F4E-0D60-649E-2054F6476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B11A9F-1EAD-8998-1FA9-8A4C84B39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EA24C-C736-4B0F-C1B9-516F57AE6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1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D31C6-E87B-8316-F010-4DAC46804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D0741-0DED-9D48-5311-CE528B6F5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D57602-EBB9-4F65-EEBF-928E0E8DA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F546A-2A84-F944-3293-7BF88A848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65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2B8A7-1DBC-9006-3FD6-763F1237C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0736EE-CF29-BE09-A0BC-EA696AFE3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8CF3B7-99E1-38C5-E4EB-46D1B5CE3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9CA65-E70B-8CA6-789B-CB2F08E2E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6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22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84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5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E554E-1EFF-D9BD-1364-EF33CABAB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51BFC-D2CC-4CDD-A341-0EA667E8A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C2C31E-149A-0C03-DDB2-4C783AFC1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0902C-E8F0-E430-9F79-15C7CAB70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2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FAB2F-A82F-FC61-4F56-A35422F63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9D737B-4488-30E5-C88F-7110AB10B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CFBB56-A3DD-AD31-558B-E366C5EFF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A3E98-3F3F-B8BE-8052-3DAC43BF2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6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C2962-EE22-BFFF-3FBC-0CDBB4270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C78F5C-E2C3-3C97-DFF1-8E694AEE3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F9675-CA63-0993-8826-4BEBAB949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814FD-DC76-639B-D4F5-F7E1C45FB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6F13A-3580-5699-F01C-F02F5F252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4F77E5-1D46-F37D-28BF-8CF2D5F38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87E1E-7663-A135-35D4-4F1726B51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6C7FE-E9CC-5428-D1BF-8F8E4B509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6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2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928E2-0E96-3A75-FEBE-27CE8F683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95D243-831E-72C9-7D47-B5697BCA2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CE20A9-7D4E-2667-1AEA-3E7C208E5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F1A91-05FE-F695-1FC5-CB61AF776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C857A-286E-4C05-BB29-7FE7CAF9A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6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51DF-FB07-4F21-A89A-9853603B7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A79B7-982B-4E1F-A5F3-851AA2A5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DD4D3-9840-4777-A170-E494322E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857-4DE3-4B5E-9AA6-E00237AA2FE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44380-15F7-4B74-8DC5-24278B3C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11F1-6D81-406F-9865-D6A76D9F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F842-F73C-463B-BFA9-B710A955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F99C-6651-47DA-97C6-C65D6AE1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FFDC3-F631-4358-8C86-FDAAC742F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1EEAA-F5BB-4737-9AF0-BD38A2D2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857-4DE3-4B5E-9AA6-E00237AA2FE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9C43D-AB16-43D9-AF2E-5BFF4556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EE8F8-5E7E-4655-8E2C-227D0C77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F842-F73C-463B-BFA9-B710A955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B9E914-A0C8-4C49-9B03-9C1A40D4A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FAC85-F4F1-425D-8B8B-220E357A3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19A6B-921D-45E2-BD31-2B5835A5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857-4DE3-4B5E-9AA6-E00237AA2FE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E676E-A380-408D-81D2-D83B6438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B6325-A3FA-4585-8443-CF8D0D26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F842-F73C-463B-BFA9-B710A955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7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6B77-67E6-426D-8825-7F97FDFC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0C19-5876-4697-80C9-8D996C15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EFE71-F0AD-4AFD-B40E-B867C420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857-4DE3-4B5E-9AA6-E00237AA2FE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9096A-E74B-4B6B-85D1-D2422A00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C6F3E-2264-4534-B05C-19B864C7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F842-F73C-463B-BFA9-B710A955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6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135F-EEA4-4F60-B58A-E8A172AB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50D31-D588-4E88-AC68-F13FAADFD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CC9DB-D57D-4F32-B5A3-1F35B1E1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857-4DE3-4B5E-9AA6-E00237AA2FE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8EA65-BA9A-4FB0-A639-CF18B79C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A3809-F492-4C09-87CB-E7F80C74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F842-F73C-463B-BFA9-B710A955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F3C7-73F3-4473-BBA4-A9CEC9D3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862FF-88C6-488B-89E7-D0E3B21E6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341CE-759D-47B4-935D-8EDF6B53E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100C-59AA-4663-B41C-058BC60F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857-4DE3-4B5E-9AA6-E00237AA2FE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023D3-D692-46D2-9D1B-8EDB5706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1CEEE-577A-46C5-A7E9-0AE787A6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F842-F73C-463B-BFA9-B710A955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FF4D-8E2E-4658-A7B0-482B65C18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A5183-D4E4-4C49-97BA-7C7F0750A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138499-072E-4000-9FFA-99F7071FF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6EA0-40E7-479F-89BB-D5B2433F4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23773-49E2-446D-A219-6683388BA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4229-CC22-4793-914C-65E4158B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857-4DE3-4B5E-9AA6-E00237AA2FE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7935E-E053-4B9F-ADA1-182B6458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8687F-4FE3-4DCB-BDA5-C8152C5C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F842-F73C-463B-BFA9-B710A955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EB1B-428A-4BEE-9558-5EFF0115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6DDED-A027-4133-86B3-29E7354D2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857-4DE3-4B5E-9AA6-E00237AA2FE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E13516-59F6-4C3F-85B4-11AC7A4C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09A14-DBFE-4011-97F2-7150A63A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F842-F73C-463B-BFA9-B710A955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4E5118-815A-4FDC-8DB0-C74DBBF6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857-4DE3-4B5E-9AA6-E00237AA2FE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9691C-FE35-43E6-9A23-F1B5C392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18C95-07AC-4B28-AD6E-C2A93A94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F842-F73C-463B-BFA9-B710A955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FC38-EA35-4363-9963-6E389F18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0E51D-FCCA-4794-A599-DD8EE8F91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3906A-24BE-4660-A82C-29A23EF3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197B8-C642-46D3-BFA5-FA68A2B5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857-4DE3-4B5E-9AA6-E00237AA2FE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0FE31-4EBF-4A7A-8814-63821A91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8D964-AE92-4C2C-B5C0-816340E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F842-F73C-463B-BFA9-B710A955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2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3D15-5CB6-4C4E-A0E5-A71E80F9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69629-4429-465E-AEB7-E4B94D6AE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28C51-14CA-4120-A3FA-DB7A8F42B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95215-B5F3-47D8-BBC6-73C6F014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857-4DE3-4B5E-9AA6-E00237AA2FE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13D29-CEDF-4E20-861C-5D610440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C3DD2-DB28-4645-B693-0CE53B5A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F842-F73C-463B-BFA9-B710A955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1A439-DE7A-480A-971C-55CFC762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AF535-DCB8-4376-8156-BA25C05B9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FDA40-7EAA-47D4-B654-1C3443006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9857-4DE3-4B5E-9AA6-E00237AA2FE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9337E-D5D1-43DD-B5B9-F49B01701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BB27C-091C-4782-9ECD-03DCE2BC6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CF842-F73C-463B-BFA9-B710A955A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6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18.tmp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7.tmp"/><Relationship Id="rId4" Type="http://schemas.openxmlformats.org/officeDocument/2006/relationships/image" Target="../media/image2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2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25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mp"/><Relationship Id="rId4" Type="http://schemas.openxmlformats.org/officeDocument/2006/relationships/image" Target="../media/image2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mp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tmp"/><Relationship Id="rId4" Type="http://schemas.openxmlformats.org/officeDocument/2006/relationships/image" Target="../media/image7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12.tmp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A73A0DF-EBF8-A6AC-93A0-35BE75519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BA2A6-7DE7-450A-B250-87FC12628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10807"/>
            <a:ext cx="7772400" cy="1107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731E01-A0A5-4121-9E99-50A7808775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08" y="5490795"/>
            <a:ext cx="1171584" cy="7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3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349B2-07FB-EBC4-38D2-2B0CC1478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562A3-A0FD-AB31-B3FB-B6A4B62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461" y="196452"/>
            <a:ext cx="10519794" cy="82423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% CHANGE: STATE DIRECTION (2023-2025)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131744F-A66C-C613-70A3-63E7DB41B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08C73A-78AE-2223-166F-5F7594A02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16" y="1020686"/>
            <a:ext cx="9141323" cy="475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F941F-8661-1091-C754-20C8FDEBE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80" y="1086789"/>
            <a:ext cx="573524" cy="50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6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6299-BBF7-4AC5-8070-F7B33791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1" y="196452"/>
            <a:ext cx="9801726" cy="824234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TOP PRIORITIES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B0564-2379-95FE-9C35-C70D58F54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59" y="1028634"/>
            <a:ext cx="9534448" cy="5632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4084CB-F4FD-3A14-3B12-189709239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47" y="5755593"/>
            <a:ext cx="1038828" cy="9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0B98B-7BF7-A32F-E8EC-E53F24A40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395A4993-D7F6-6139-4E3B-EDD9B5995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B8D1B-F37C-07B5-9251-B6241BDD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0" y="196452"/>
            <a:ext cx="10445319" cy="11501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FUTURE OUTLOOK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89F4C3F-0C04-52D1-A349-204F2AD7C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7DFC9D-1E9D-5FF0-E67F-8EE308978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13" y="1914257"/>
            <a:ext cx="9653143" cy="2857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D79E45-64CE-5F10-3BD1-BD9FE7F413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32" y="2033584"/>
            <a:ext cx="538106" cy="4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0EB20-E4A0-C0F1-A6BA-E2A354171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A79ED-A93D-ADDC-90E1-53AF82011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346596"/>
            <a:ext cx="4933950" cy="483036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     ECONOMIC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F5742-2D02-166E-B56F-3406A9454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46596"/>
            <a:ext cx="6019800" cy="483036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         CAREER GROWTH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5FB594-A6B6-4850-3FEE-C757AA6C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0" y="196452"/>
            <a:ext cx="10445319" cy="11501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OPPORTUNITY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FC2A1743-B61F-323D-6421-A4A651625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3C57B0-763A-DE79-51E0-6AAD7CC30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" y="2203171"/>
            <a:ext cx="6013259" cy="3422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2890F6-5B3C-395E-FBC3-1E555F2C4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39" y="2320931"/>
            <a:ext cx="4818329" cy="3533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05E24B-9510-1F8F-AAF3-A695486AE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66" y="1721540"/>
            <a:ext cx="6418273" cy="553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8051EF-484F-5A44-193C-31654F24B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33" y="2320931"/>
            <a:ext cx="749199" cy="6533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582D5F-1CEF-6308-7E72-FBA89DA74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1" y="4966889"/>
            <a:ext cx="624377" cy="5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9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6F3F6-881E-2269-D0C8-598D738E6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8973D-BEAD-3690-5A4D-98EBCAE8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0" y="196452"/>
            <a:ext cx="10445319" cy="11501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CAN I ACHIEVE MY LONG-TERM GOALS IN IOWA?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00CA58A-7AE5-2847-9848-D3EBEDD4A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569531-EE15-E37A-BE34-C4B84DB82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03" y="2482924"/>
            <a:ext cx="5316859" cy="2637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D22FB8-3A3C-F289-F3C8-5DC27EDAE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76" y="4474836"/>
            <a:ext cx="538106" cy="469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259716-5C7D-4336-5909-C2ED46635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39" y="2482924"/>
            <a:ext cx="5363253" cy="2637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A920837-3800-B0CD-2183-8E2BF0E8F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676" y="1625869"/>
            <a:ext cx="493395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CAREER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333BA9-F289-F1D7-B807-15F503159239}"/>
              </a:ext>
            </a:extLst>
          </p:cNvPr>
          <p:cNvSpPr txBox="1">
            <a:spLocks/>
          </p:cNvSpPr>
          <p:nvPr/>
        </p:nvSpPr>
        <p:spPr>
          <a:xfrm>
            <a:off x="6664539" y="1625869"/>
            <a:ext cx="4933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LIFE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873E7F-777C-AAB9-568D-88293A456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93" y="4569581"/>
            <a:ext cx="538106" cy="4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6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ED8AB-4EEE-DBEA-C1D0-8F6847447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5DE4-5390-F332-75DC-2BFCC99E9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0" y="196452"/>
            <a:ext cx="10445319" cy="11501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BARRIERS TO GROWTH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9F426C5-338F-32B9-DDC5-677B582C7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EB3D90-A7DE-67FB-D949-D575A0992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38" y="1637679"/>
            <a:ext cx="9046733" cy="3582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1B07B7-F857-50C2-1F70-6DF5C4DE8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23" y="1917292"/>
            <a:ext cx="538106" cy="4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0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92B4911-17E5-4D50-8F5E-21B770071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492" y="6936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CONSIDERED LEAVING? 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F636D5F-0A28-87AE-F89D-A4D640863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78842A-FF33-B68E-F403-FF240E539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4" y="1301273"/>
            <a:ext cx="11385618" cy="339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617CCD-B278-1051-D9D2-CA52ECCED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631" y="4076773"/>
            <a:ext cx="704999" cy="614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F33D34-885C-C550-4489-C0F2C4942758}"/>
              </a:ext>
            </a:extLst>
          </p:cNvPr>
          <p:cNvSpPr txBox="1"/>
          <p:nvPr/>
        </p:nvSpPr>
        <p:spPr>
          <a:xfrm>
            <a:off x="6503349" y="4972380"/>
            <a:ext cx="561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 Reason is Job </a:t>
            </a:r>
            <a:r>
              <a:rPr lang="en-US" dirty="0" err="1"/>
              <a:t>Opportunies</a:t>
            </a:r>
            <a:r>
              <a:rPr lang="en-US" dirty="0"/>
              <a:t> / Career Growth</a:t>
            </a:r>
          </a:p>
        </p:txBody>
      </p:sp>
    </p:spTree>
    <p:extLst>
      <p:ext uri="{BB962C8B-B14F-4D97-AF65-F5344CB8AC3E}">
        <p14:creationId xmlns:p14="http://schemas.microsoft.com/office/powerpoint/2010/main" val="186286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6299-BBF7-4AC5-8070-F7B33791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1" y="196452"/>
            <a:ext cx="9801726" cy="82423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INSTITUTION’S TRUST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75159-4BF9-6684-1ECB-C90B1C459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15" y="1020686"/>
            <a:ext cx="8924657" cy="5115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7CAC4-8751-8E2D-EA17-8461C7369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85" y="5424420"/>
            <a:ext cx="691567" cy="6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04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4D458-A3BE-4845-FAFF-AFBE99ED3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F1E8D8-9434-CD7D-E644-23F4ACEC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0" y="196452"/>
            <a:ext cx="10445319" cy="11501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WHO INVESTS IN IOWA WORKERS?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0CC7A628-8531-3CD6-3457-F31ECAAD7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E41367-C930-605D-780D-D99E00268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21" y="1700464"/>
            <a:ext cx="9625786" cy="3084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439181-7821-333B-9C66-12D96DA5F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49" y="1867405"/>
            <a:ext cx="691567" cy="6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3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31BD9-788C-225A-604F-E491A362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9B66-A4B2-C4E8-5070-B7AC07902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825625"/>
            <a:ext cx="493395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TARIFFS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B62E3-CF74-1C20-8AB7-511B6D7AB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ARTIFICIAL INTELLIGENCE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AAD0F4-15ED-8BE5-F775-E1EE4231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0" y="196452"/>
            <a:ext cx="10445319" cy="11501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CONCERNS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7CCCBB70-B638-D2FC-DBF6-BC108A1A9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E88579-1DA8-D91A-8D4A-E30D73477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3" y="2677726"/>
            <a:ext cx="5175803" cy="3107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0B63E-AB2A-7402-C180-AED51E25C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88" y="2677726"/>
            <a:ext cx="4177462" cy="3107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D5DAE5-8D0C-5649-9CDE-99AB4651E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807" y="2822331"/>
            <a:ext cx="578265" cy="504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FA0CC6-253B-E08F-72BE-77B51B5F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92" y="2924699"/>
            <a:ext cx="578265" cy="5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8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4918-C6CB-D29A-019D-049BE18D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588" y="365125"/>
            <a:ext cx="9153211" cy="1325563"/>
          </a:xfrm>
        </p:spPr>
        <p:txBody>
          <a:bodyPr/>
          <a:lstStyle/>
          <a:p>
            <a:pPr algn="ctr"/>
            <a:r>
              <a:rPr lang="en-US" b="1" dirty="0"/>
              <a:t>THANK YOU</a:t>
            </a:r>
          </a:p>
        </p:txBody>
      </p:sp>
      <p:pic>
        <p:nvPicPr>
          <p:cNvPr id="1026" name="Picture 2" descr="MidAmerican Energy Company">
            <a:extLst>
              <a:ext uri="{FF2B5EF4-FFF2-40B4-BE49-F238E27FC236}">
                <a16:creationId xmlns:a16="http://schemas.microsoft.com/office/drawing/2014/main" id="{19B60755-097F-7AD5-4EF0-77E6C253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74" y="2680118"/>
            <a:ext cx="9684400" cy="149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06FD203-92ED-91B4-480F-9DDC465D2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50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65C7D-4AE7-C268-8A9A-F7013621F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825625"/>
            <a:ext cx="49339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AFFORDABLE HOUSING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9618A-0C4A-76B1-3E71-E52C73C75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    BARRIER TO OWNERSHIP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F9D405-A89C-710A-D050-E0D23233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0" y="196452"/>
            <a:ext cx="10445319" cy="11501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HOUSING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F6324E-C95E-67C7-64B2-D4504273F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9" y="2914650"/>
            <a:ext cx="5589411" cy="2571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E974A5-D421-B284-33D9-B3D700E4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14650"/>
            <a:ext cx="5838290" cy="2571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3D5D62F-99F2-C942-123E-8ACFA1FC5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63DA84-9D49-0A28-D538-40B42FCC1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20" y="3065085"/>
            <a:ext cx="834579" cy="727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E6B99A-7680-D543-F512-FAE113847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593" y="3065085"/>
            <a:ext cx="834579" cy="7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08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7AC30-6798-385D-7897-346F4AD9A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4D1F-506D-174C-D73C-03EED7CB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154" y="1253331"/>
            <a:ext cx="105113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DOES IOWA LOSE TOO MANY EDUCATED WORKERS TO OTHER STATES?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04A430F-9A6B-8E70-7355-1A07E5ED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0" y="196452"/>
            <a:ext cx="10445319" cy="11501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BRAIN DRAIN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D2A0386A-6150-4EF0-2404-923DE96D3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59E184-EC86-080A-4498-817F6F6FC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06" y="2403475"/>
            <a:ext cx="3864666" cy="3009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FF1F35-768E-AD58-EAFE-21E15D632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953" y="2621175"/>
            <a:ext cx="578265" cy="5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77ABB-BB62-EA4F-FDB4-8D7F256CC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C8D15-C8A0-BAAE-50C6-3B229EB44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825625"/>
            <a:ext cx="493395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IS IT WORTH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64EED-7384-2081-6C7E-36D7BF923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MOST VALUABLE?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4139BF-DEA6-22F8-EF6B-9FBC7DAB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0" y="196452"/>
            <a:ext cx="10445319" cy="11501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HIGHER ED VALUE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8831E57-BB07-4BCF-B7F8-E11A14E38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D7170-6A9E-D3D6-6C05-EEB210A95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78" y="2497564"/>
            <a:ext cx="4344128" cy="3193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4B6A5-0BF4-E896-B926-8349B52B8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15" y="2762283"/>
            <a:ext cx="578265" cy="5043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1611E4-B8A7-31B3-4FCB-EDDDC3ABD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46048"/>
            <a:ext cx="5948890" cy="2580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F9FB61-BF66-5F6B-ABCA-9ECB7871F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8" y="2762283"/>
            <a:ext cx="578265" cy="5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16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CE2E01-AF66-41EE-80A9-BAC5F5BD6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814E0-85F3-4A99-AF6E-FA1E0B953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98575"/>
            <a:ext cx="9144000" cy="179705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More Information on the ICA Talent Poll can be found at</a:t>
            </a:r>
            <a:br>
              <a:rPr lang="en-US" sz="4000">
                <a:solidFill>
                  <a:schemeClr val="bg1"/>
                </a:solidFill>
              </a:rPr>
            </a:br>
            <a:r>
              <a:rPr lang="en-US" sz="4400" b="1">
                <a:solidFill>
                  <a:srgbClr val="01A7E1"/>
                </a:solidFill>
              </a:rPr>
              <a:t>IowaChamberAlliance.com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AFEA34-E2FD-43BA-9A62-D60C398EB9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4" t="-3011" r="-3744" b="-6430"/>
          <a:stretch>
            <a:fillRect/>
          </a:stretch>
        </p:blipFill>
        <p:spPr>
          <a:xfrm>
            <a:off x="3762374" y="3225268"/>
            <a:ext cx="4667249" cy="23378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8630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CAE5F-2B15-E6D7-9968-04537E2FD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C6FE-EB59-84A0-AB1D-D6318D95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147" y="-15679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2026 ICA Talent Poll: What We Learned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6E8300-FABA-89A5-1283-DD3EB0F6C360}"/>
              </a:ext>
            </a:extLst>
          </p:cNvPr>
          <p:cNvSpPr txBox="1"/>
          <p:nvPr/>
        </p:nvSpPr>
        <p:spPr>
          <a:xfrm>
            <a:off x="2144994" y="692743"/>
            <a:ext cx="99563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Top Appealing Aspects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Small town feel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59% believe Iowa has a lower cost of living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62% believe Iowans are friendlier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68.5% of Iowans believe Iowa is safer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Institutional Trust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Small business and employers are most trusted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Right Direction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48% right direction believe versus 39% wrong track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Growing Pessimism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Standard of living, achieving long term goals and consideration of relocation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Priorities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Stopping inflation and rising cost of living along with lowering property taxes</a:t>
            </a:r>
          </a:p>
          <a:p>
            <a:pPr lvl="1"/>
            <a:endParaRPr lang="en-US" sz="2400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CB7C3F61-727B-7CC3-5CFA-61C063B86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0BD8DD-8DE4-5D45-8260-4BCA62549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853" y="987900"/>
            <a:ext cx="1181532" cy="10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3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00CA27-B79B-0D18-FD98-66C60D850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05" y="3269673"/>
            <a:ext cx="5977633" cy="3431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14F2F7-031D-E799-5CE6-E3A2652D9544}"/>
              </a:ext>
            </a:extLst>
          </p:cNvPr>
          <p:cNvGrpSpPr/>
          <p:nvPr/>
        </p:nvGrpSpPr>
        <p:grpSpPr>
          <a:xfrm>
            <a:off x="1859703" y="890899"/>
            <a:ext cx="5248371" cy="3137796"/>
            <a:chOff x="3241963" y="1142975"/>
            <a:chExt cx="7714481" cy="44516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816097-E8D3-4410-2BB7-5AD46783C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963" y="2203853"/>
              <a:ext cx="7714481" cy="33908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AFC536-3032-4EE1-9488-9D7409A0B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880" y="1142975"/>
              <a:ext cx="7498646" cy="94441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E26299-BBF7-4AC5-8070-F7B33791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1" y="196452"/>
            <a:ext cx="9801726" cy="824234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WHY IOWA?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4D2668-0909-2AC5-F4E3-B4825B578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42" y="5551400"/>
            <a:ext cx="1065061" cy="92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6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298BD-70A5-712B-C313-1ADB12F4B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B565-A771-9433-9611-BFAFA4BE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0" y="196452"/>
            <a:ext cx="10445319" cy="11501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IOWA IS LESS EXPENSIVE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306511E-9991-3A62-DADE-E12CD92F1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D25DA0-F0B3-1F04-A5F2-7EE65E011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81" y="1539646"/>
            <a:ext cx="8408864" cy="4094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A3C0DB-F9A9-CCAE-0E4C-F7359A42A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03" y="4580546"/>
            <a:ext cx="969387" cy="8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0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1AC42FD2-D728-4A90-8F7A-2705F5CFCA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26299-BBF7-4AC5-8070-F7B33791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0" y="196452"/>
            <a:ext cx="10445319" cy="11501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 THINK THE PEOPLE IN IOWA ARE FRIENDLIER AND MORE PLEASANT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64A17AB-9289-5D5C-2682-9922DF07F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A197B0-E559-85C5-FE18-2839EF80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34" y="1370270"/>
            <a:ext cx="8353531" cy="4117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FC463E-E7C9-2629-8651-E1D5B16CAD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10" y="5027552"/>
            <a:ext cx="481685" cy="4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2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8DEBC-AB03-FB0B-5036-43FBCCBF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B8185-EBD0-71A1-1BAA-E5F4E1C8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1" y="196452"/>
            <a:ext cx="9801726" cy="82423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IOWA IS SAFER THAN MOST OTHER STATES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405B668-E48B-ED8B-C7EF-B926C4320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3227B-DC2E-6040-ABD4-F0490FDB4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28" y="1222773"/>
            <a:ext cx="9421579" cy="4604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0CDAFA-B80A-D3EB-24D0-31BF632CE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194" y="4873256"/>
            <a:ext cx="945122" cy="8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72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6ABA1-E016-8D2C-5E5A-C8627DF5B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8350-B2EF-1B7C-F927-38B20274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0" y="196452"/>
            <a:ext cx="10445319" cy="115014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JOB SECURITY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78D3E53-AB2E-6196-96A8-7A3D74AE4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EC5218-1E8A-AFE4-E5D8-6A9333844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45573"/>
            <a:ext cx="6019799" cy="4178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DEF49-0E02-65E0-1D1B-915C99C37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46" y="1667383"/>
            <a:ext cx="900793" cy="7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7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6299-BBF7-4AC5-8070-F7B33791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461" y="196452"/>
            <a:ext cx="10519794" cy="82423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RIGHT DIRECTION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89DA5FE7-30C1-1796-3503-BC863B6BE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0" y="5827595"/>
            <a:ext cx="3389710" cy="10304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68A38-92BB-EB5D-B1CD-CD3E12025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83" y="1217138"/>
            <a:ext cx="9520954" cy="4376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0D1723-E090-9B95-6A71-DA3760E9E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18" y="4727945"/>
            <a:ext cx="661716" cy="5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90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9845</TotalTime>
  <Words>236</Words>
  <Application>Microsoft Office PowerPoint</Application>
  <PresentationFormat>Widescreen</PresentationFormat>
  <Paragraphs>63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THANK YOU</vt:lpstr>
      <vt:lpstr>2026 ICA Talent Poll: What We Learned</vt:lpstr>
      <vt:lpstr>WHY IOWA? </vt:lpstr>
      <vt:lpstr>IOWA IS LESS EXPENSIVE </vt:lpstr>
      <vt:lpstr>I THINK THE PEOPLE IN IOWA ARE FRIENDLIER AND MORE PLEASANT </vt:lpstr>
      <vt:lpstr>IOWA IS SAFER THAN MOST OTHER STATES</vt:lpstr>
      <vt:lpstr>JOB SECURITY</vt:lpstr>
      <vt:lpstr>RIGHT DIRECTION</vt:lpstr>
      <vt:lpstr>% CHANGE: STATE DIRECTION (2023-2025)</vt:lpstr>
      <vt:lpstr>TOP PRIORITIES </vt:lpstr>
      <vt:lpstr>FUTURE OUTLOOK</vt:lpstr>
      <vt:lpstr>OPPORTUNITY</vt:lpstr>
      <vt:lpstr>CAN I ACHIEVE MY LONG-TERM GOALS IN IOWA?</vt:lpstr>
      <vt:lpstr>BARRIERS TO GROWTH</vt:lpstr>
      <vt:lpstr>CONSIDERED LEAVING? </vt:lpstr>
      <vt:lpstr>INSTITUTION’S TRUST</vt:lpstr>
      <vt:lpstr>WHO INVESTS IN IOWA WORKERS?</vt:lpstr>
      <vt:lpstr>CONCERNS</vt:lpstr>
      <vt:lpstr>HOUSING</vt:lpstr>
      <vt:lpstr>BRAIN DRAIN</vt:lpstr>
      <vt:lpstr>HIGHER ED VALUE</vt:lpstr>
      <vt:lpstr>More Information on the ICA Talent Poll can be found at IowaChamberAlliance.com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Chamber Alliance  2021 Annual Retreat</dc:title>
  <dc:creator>Casey Nickel</dc:creator>
  <cp:lastModifiedBy>Dustin Miller</cp:lastModifiedBy>
  <cp:revision>79</cp:revision>
  <cp:lastPrinted>2023-08-16T21:18:10Z</cp:lastPrinted>
  <dcterms:created xsi:type="dcterms:W3CDTF">2021-09-03T14:37:15Z</dcterms:created>
  <dcterms:modified xsi:type="dcterms:W3CDTF">2026-01-19T16:45:21Z</dcterms:modified>
</cp:coreProperties>
</file>